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51" r:id="rId4"/>
    <p:sldId id="352" r:id="rId5"/>
    <p:sldId id="353" r:id="rId6"/>
    <p:sldId id="35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A50021"/>
    <a:srgbClr val="800000"/>
    <a:srgbClr val="660033"/>
    <a:srgbClr val="CC0000"/>
    <a:srgbClr val="003736"/>
    <a:srgbClr val="008080"/>
    <a:srgbClr val="66FF33"/>
    <a:srgbClr val="3333CC"/>
    <a:srgbClr val="FF0000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615" autoAdjust="0"/>
    <p:restoredTop sz="90941" autoAdjust="0"/>
  </p:normalViewPr>
  <p:slideViewPr>
    <p:cSldViewPr>
      <p:cViewPr>
        <p:scale>
          <a:sx n="63" d="100"/>
          <a:sy n="63" d="100"/>
        </p:scale>
        <p:origin x="-1110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1876E-4418-43A8-9D07-0752308883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7874E-FEFB-4AE4-885E-AEEACD48D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B0730-9183-439B-AF4A-FA5744BF7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55265-CC95-4C07-9613-90DF1BBA13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3DC04-C1F1-464C-8BEC-A97CFC91D7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0FC06-1DBF-4E62-BF0B-41A9C43C71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E9279-9556-42CE-82C0-FF0178AC7D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9CBB5-5872-423D-83F1-A2371B716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128B5-2174-4055-9D18-FC8BC2B19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EBDAB-AC6B-4DA5-AD0E-B58B3630C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E0D78-ED4D-4FBA-8BAA-864611B8A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F7045-966C-4CAA-B004-46AED78D81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10726-F8A7-4B27-AF67-9AE9BAF63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F203F-D052-4123-AFF4-4DD4C8E8DF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9B156-03F0-4215-ABC3-8DE214CC2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3D9B4-6F5C-49E2-834D-C6C6093B2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6000"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66"/>
            </a:gs>
            <a:gs pos="100000">
              <a:srgbClr val="00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0A288504-4201-4749-B63E-1CDE9A5AF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advClick="0" advTm="6000">
    <p:checke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C:\Users\КМУ\Desktop\26415905_netnarkotik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09094">
            <a:off x="114928" y="4320000"/>
            <a:ext cx="4572000" cy="2286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A5002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Вредные привычки </a:t>
            </a:r>
          </a:p>
          <a:p>
            <a:pPr algn="ctr"/>
            <a:r>
              <a:rPr lang="ru-RU" sz="4400" dirty="0" smtClean="0">
                <a:solidFill>
                  <a:srgbClr val="A5002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вредят  здоровью</a:t>
            </a:r>
            <a:endParaRPr lang="ru-RU" sz="4400" dirty="0">
              <a:solidFill>
                <a:srgbClr val="A5002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pic>
        <p:nvPicPr>
          <p:cNvPr id="9" name="Picture 5" descr="C:\Users\Валерий\Desktop\1263048688_rrjossrrrye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252944">
            <a:off x="4129694" y="3380614"/>
            <a:ext cx="2009775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C:\Users\Валерий\Desktop\x_3e51a84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61648">
            <a:off x="6088987" y="3970558"/>
            <a:ext cx="2911475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1500174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660033"/>
                </a:solidFill>
              </a:rPr>
              <a:t>Самое распространенное понимание слова «здоровье» базируется на отсутствии </a:t>
            </a:r>
            <a:r>
              <a:rPr lang="ru-RU" dirty="0" smtClean="0">
                <a:solidFill>
                  <a:srgbClr val="660033"/>
                </a:solidFill>
              </a:rPr>
              <a:t>болезней. </a:t>
            </a:r>
            <a:endParaRPr lang="ru-RU" dirty="0">
              <a:solidFill>
                <a:srgbClr val="660033"/>
              </a:solidFill>
            </a:endParaRPr>
          </a:p>
          <a:p>
            <a:pPr algn="ctr"/>
            <a:r>
              <a:rPr lang="ru-RU" dirty="0">
                <a:solidFill>
                  <a:srgbClr val="660033"/>
                </a:solidFill>
              </a:rPr>
              <a:t>Возьмем на себя смелость представить здорового человека, соответствующего данной модели: это активный, позитивно настроенный человек, </a:t>
            </a:r>
            <a:r>
              <a:rPr lang="ru-RU" sz="2800" dirty="0">
                <a:solidFill>
                  <a:srgbClr val="660033"/>
                </a:solidFill>
              </a:rPr>
              <a:t>не имеющий </a:t>
            </a:r>
            <a:r>
              <a:rPr lang="ru-RU" sz="2800" dirty="0" smtClean="0">
                <a:solidFill>
                  <a:srgbClr val="660033"/>
                </a:solidFill>
              </a:rPr>
              <a:t>вредных привычек</a:t>
            </a:r>
            <a:r>
              <a:rPr lang="ru-RU" dirty="0" smtClean="0">
                <a:solidFill>
                  <a:srgbClr val="660033"/>
                </a:solidFill>
              </a:rPr>
              <a:t>.</a:t>
            </a:r>
            <a:endParaRPr lang="ru-RU" dirty="0">
              <a:solidFill>
                <a:srgbClr val="660033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med" advClick="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404813"/>
            <a:ext cx="8129588" cy="19446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cs typeface="Times New Roman" charset="0"/>
              </a:rPr>
              <a:t> 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0"/>
            <a:ext cx="892971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b="0" dirty="0" smtClean="0">
                <a:solidFill>
                  <a:srgbClr val="A50021"/>
                </a:solidFill>
              </a:rPr>
              <a:t>	</a:t>
            </a:r>
            <a:r>
              <a:rPr lang="ru-RU" sz="2400" b="0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Вредные </a:t>
            </a:r>
            <a:r>
              <a:rPr lang="ru-RU" sz="2400" b="0" u="sng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привычки </a:t>
            </a:r>
            <a:r>
              <a:rPr lang="ru-RU" b="0" dirty="0">
                <a:solidFill>
                  <a:srgbClr val="800000"/>
                </a:solidFill>
              </a:rPr>
              <a:t>- это привычки, которые </a:t>
            </a:r>
            <a:r>
              <a:rPr lang="ru-RU" sz="2400" b="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вредят здоровью </a:t>
            </a:r>
            <a:r>
              <a:rPr lang="ru-RU" b="0" dirty="0">
                <a:solidFill>
                  <a:srgbClr val="800000"/>
                </a:solidFill>
              </a:rPr>
              <a:t>человека и мешают ему осуществлять свои цели и полностью использовать в течение жизни свои возможности</a:t>
            </a:r>
            <a:r>
              <a:rPr lang="ru-RU" b="0" dirty="0" smtClean="0">
                <a:solidFill>
                  <a:srgbClr val="800000"/>
                </a:solidFill>
              </a:rPr>
              <a:t>.</a:t>
            </a:r>
            <a:endParaRPr lang="ru-RU" b="0" dirty="0">
              <a:solidFill>
                <a:srgbClr val="800000"/>
              </a:solidFill>
            </a:endParaRPr>
          </a:p>
          <a:p>
            <a:pPr algn="just">
              <a:buNone/>
            </a:pPr>
            <a:r>
              <a:rPr lang="ru-RU" b="0" dirty="0" smtClean="0">
                <a:solidFill>
                  <a:srgbClr val="800000"/>
                </a:solidFill>
              </a:rPr>
              <a:t>	Вредные </a:t>
            </a:r>
            <a:r>
              <a:rPr lang="ru-RU" b="0" dirty="0">
                <a:solidFill>
                  <a:srgbClr val="800000"/>
                </a:solidFill>
              </a:rPr>
              <a:t>привычки обладают рядом </a:t>
            </a:r>
            <a:r>
              <a:rPr lang="ru-RU" sz="2400" b="0" u="sng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особенностей</a:t>
            </a:r>
            <a:r>
              <a:rPr lang="ru-RU" b="0" dirty="0">
                <a:solidFill>
                  <a:srgbClr val="800000"/>
                </a:solidFill>
              </a:rPr>
              <a:t>, среди которых особенно следует отметить:</a:t>
            </a:r>
          </a:p>
          <a:p>
            <a:pPr algn="just">
              <a:buNone/>
            </a:pPr>
            <a:r>
              <a:rPr lang="ru-RU" b="0" dirty="0" smtClean="0">
                <a:solidFill>
                  <a:srgbClr val="800000"/>
                </a:solidFill>
              </a:rPr>
              <a:t>	Употребление </a:t>
            </a:r>
            <a:r>
              <a:rPr lang="ru-RU" b="0" dirty="0">
                <a:solidFill>
                  <a:srgbClr val="800000"/>
                </a:solidFill>
              </a:rPr>
              <a:t>алкоголя, наркотиков и курение вредны как здоровью самого подверженного им человека, так и здоровью окружающих его людей.</a:t>
            </a:r>
          </a:p>
          <a:p>
            <a:pPr algn="just">
              <a:buNone/>
            </a:pPr>
            <a:r>
              <a:rPr lang="ru-RU" b="0" dirty="0" smtClean="0">
                <a:solidFill>
                  <a:srgbClr val="800000"/>
                </a:solidFill>
              </a:rPr>
              <a:t>	Вредные </a:t>
            </a:r>
            <a:r>
              <a:rPr lang="ru-RU" b="0" dirty="0">
                <a:solidFill>
                  <a:srgbClr val="800000"/>
                </a:solidFill>
              </a:rPr>
              <a:t>привычки в конечном итоге обязательно подчиняют себе все остальные действия человека, всю его деятельность.</a:t>
            </a:r>
          </a:p>
          <a:p>
            <a:pPr algn="just">
              <a:buNone/>
            </a:pPr>
            <a:r>
              <a:rPr lang="ru-RU" b="0" dirty="0" smtClean="0">
                <a:solidFill>
                  <a:srgbClr val="800000"/>
                </a:solidFill>
              </a:rPr>
              <a:t>	Отличительной </a:t>
            </a:r>
            <a:r>
              <a:rPr lang="ru-RU" b="0" dirty="0">
                <a:solidFill>
                  <a:srgbClr val="800000"/>
                </a:solidFill>
              </a:rPr>
              <a:t>чертой вредных привычек является привыкание, невозможность без них прожить</a:t>
            </a:r>
            <a:r>
              <a:rPr lang="ru-RU" b="0" dirty="0" smtClean="0">
                <a:solidFill>
                  <a:srgbClr val="800000"/>
                </a:solidFill>
              </a:rPr>
              <a:t>.</a:t>
            </a:r>
          </a:p>
          <a:p>
            <a:pPr algn="just">
              <a:buNone/>
            </a:pPr>
            <a:r>
              <a:rPr lang="ru-RU" b="0" dirty="0" smtClean="0">
                <a:solidFill>
                  <a:srgbClr val="800000"/>
                </a:solidFill>
              </a:rPr>
              <a:t>	Начало приобщения к вредным привычкам, как правило, относится к подростковому возрасту.</a:t>
            </a:r>
            <a:endParaRPr lang="ru-RU" b="0" dirty="0">
              <a:solidFill>
                <a:srgbClr val="800000"/>
              </a:solidFill>
            </a:endParaRPr>
          </a:p>
          <a:p>
            <a:pPr algn="just">
              <a:buNone/>
            </a:pPr>
            <a:r>
              <a:rPr lang="ru-RU" b="0" dirty="0" smtClean="0">
                <a:solidFill>
                  <a:srgbClr val="800000"/>
                </a:solidFill>
              </a:rPr>
              <a:t>	Избавиться </a:t>
            </a:r>
            <a:r>
              <a:rPr lang="ru-RU" b="0" dirty="0">
                <a:solidFill>
                  <a:srgbClr val="800000"/>
                </a:solidFill>
              </a:rPr>
              <a:t>от вредных привычек чрезвычайно трудно.</a:t>
            </a:r>
          </a:p>
          <a:p>
            <a:pPr algn="just">
              <a:buNone/>
            </a:pPr>
            <a:r>
              <a:rPr lang="ru-RU" b="0" dirty="0" smtClean="0">
                <a:solidFill>
                  <a:srgbClr val="800000"/>
                </a:solidFill>
              </a:rPr>
              <a:t>	Наиболее </a:t>
            </a:r>
            <a:r>
              <a:rPr lang="ru-RU" b="0" dirty="0">
                <a:solidFill>
                  <a:srgbClr val="800000"/>
                </a:solidFill>
              </a:rPr>
              <a:t>распространенными среди вредных привычек являются </a:t>
            </a:r>
            <a:r>
              <a:rPr lang="ru-RU" b="0" dirty="0" smtClean="0">
                <a:solidFill>
                  <a:srgbClr val="800000"/>
                </a:solidFill>
              </a:rPr>
              <a:t>курение,  </a:t>
            </a:r>
            <a:r>
              <a:rPr lang="ru-RU" b="0" dirty="0">
                <a:solidFill>
                  <a:srgbClr val="800000"/>
                </a:solidFill>
              </a:rPr>
              <a:t>употребление алкоголя и наркотиков</a:t>
            </a:r>
            <a:r>
              <a:rPr lang="ru-RU" b="0" dirty="0" smtClean="0">
                <a:solidFill>
                  <a:srgbClr val="800000"/>
                </a:solidFill>
              </a:rPr>
              <a:t>.</a:t>
            </a:r>
            <a:endParaRPr lang="ru-RU" b="0" dirty="0">
              <a:solidFill>
                <a:srgbClr val="800000"/>
              </a:solidFill>
            </a:endParaRPr>
          </a:p>
        </p:txBody>
      </p:sp>
      <p:pic>
        <p:nvPicPr>
          <p:cNvPr id="8" name="Picture 4" descr="cfa8f91a2780"/>
          <p:cNvPicPr>
            <a:picLocks noChangeAspect="1" noChangeArrowheads="1"/>
          </p:cNvPicPr>
          <p:nvPr/>
        </p:nvPicPr>
        <p:blipFill>
          <a:blip r:embed="rId2" cstate="print"/>
          <a:srcRect l="4520" t="4166" r="67485" b="77626"/>
          <a:stretch>
            <a:fillRect/>
          </a:stretch>
        </p:blipFill>
        <p:spPr bwMode="auto">
          <a:xfrm>
            <a:off x="1714480" y="5357826"/>
            <a:ext cx="1428750" cy="1314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9" name="Picture 4" descr="cfa8f91a2780"/>
          <p:cNvPicPr>
            <a:picLocks noChangeAspect="1" noChangeArrowheads="1"/>
          </p:cNvPicPr>
          <p:nvPr/>
        </p:nvPicPr>
        <p:blipFill>
          <a:blip r:embed="rId2" cstate="print"/>
          <a:srcRect l="64932" t="3125" r="5598" b="78125"/>
          <a:stretch>
            <a:fillRect/>
          </a:stretch>
        </p:blipFill>
        <p:spPr bwMode="auto">
          <a:xfrm>
            <a:off x="3714744" y="5357826"/>
            <a:ext cx="1428750" cy="1285875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0" name="Picture 4" descr="cfa8f91a2780"/>
          <p:cNvPicPr>
            <a:picLocks noChangeAspect="1" noChangeArrowheads="1"/>
          </p:cNvPicPr>
          <p:nvPr/>
        </p:nvPicPr>
        <p:blipFill>
          <a:blip r:embed="rId2" cstate="print"/>
          <a:srcRect l="33987" t="3125" r="36542" b="78125"/>
          <a:stretch>
            <a:fillRect/>
          </a:stretch>
        </p:blipFill>
        <p:spPr bwMode="auto">
          <a:xfrm>
            <a:off x="5786446" y="5357826"/>
            <a:ext cx="1428750" cy="1285875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 advClick="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Рисунок 15" descr="Описание: 0ba3a28e087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1955800" cy="270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Поле 19"/>
          <p:cNvSpPr txBox="1">
            <a:spLocks noChangeArrowheads="1"/>
          </p:cNvSpPr>
          <p:nvPr/>
        </p:nvSpPr>
        <p:spPr bwMode="auto">
          <a:xfrm>
            <a:off x="3857620" y="2357430"/>
            <a:ext cx="3136900" cy="1423987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КУРЕНИЕ вызывает рак лёгких, органов головы и шеи, органов пищеварения, рак крови, бесплодие и импотенцию, поражает нервную систему, происходит ухудшение зрения, возникает зависимость.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7652" name="Рисунок 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000504"/>
            <a:ext cx="35734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Поле 34"/>
          <p:cNvSpPr txBox="1">
            <a:spLocks noChangeArrowheads="1"/>
          </p:cNvSpPr>
          <p:nvPr/>
        </p:nvSpPr>
        <p:spPr bwMode="auto">
          <a:xfrm>
            <a:off x="4000496" y="4357694"/>
            <a:ext cx="4929222" cy="2051048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НАРКОМАНИЯ - хроническое заболевание, вызываемое злоупотреблением лекарственными или нелекарственными наркотическими средствами. Характеризуется возникновением патологического влечения к наркотическому средству (психической зависимости), изменением толерантности к наркотическому средству с тенденцией к увеличению доз и развитием физической зависимости, проявляющейся абстинентным синдромом при прекращении его приема.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654" name="Поле 16"/>
          <p:cNvSpPr txBox="1">
            <a:spLocks noChangeArrowheads="1"/>
          </p:cNvSpPr>
          <p:nvPr/>
        </p:nvSpPr>
        <p:spPr bwMode="auto">
          <a:xfrm>
            <a:off x="2571736" y="357166"/>
            <a:ext cx="4286280" cy="1571636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АЛКОГОЛИЗМ, хроническое заболевание, обусловленное систематическим употреблением спиртных напитков. Проявляется физической и психической зависимостью от алкоголя, психической и социальной деградацией, патологией внутренних органов, обмена веществ, центральной и периферической нервной системы.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7655" name="Рисунок 17" descr="Описание: cigarette-labelled-fac4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214290"/>
            <a:ext cx="1629408" cy="385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071546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1800" dirty="0" smtClean="0">
                <a:solidFill>
                  <a:srgbClr val="A50021"/>
                </a:solidFill>
              </a:rPr>
              <a:t>	</a:t>
            </a:r>
            <a:r>
              <a:rPr lang="ru-RU" sz="2400" u="sng" dirty="0" smtClean="0">
                <a:solidFill>
                  <a:srgbClr val="A50021"/>
                </a:solidFill>
              </a:rPr>
              <a:t>Ощущение </a:t>
            </a:r>
            <a:r>
              <a:rPr lang="ru-RU" sz="2400" u="sng" dirty="0">
                <a:solidFill>
                  <a:srgbClr val="A50021"/>
                </a:solidFill>
              </a:rPr>
              <a:t>неудовлетворенности, несчастья, тревога и скука. </a:t>
            </a:r>
            <a:endParaRPr lang="ru-RU" sz="2400" u="sng" dirty="0" smtClean="0">
              <a:solidFill>
                <a:srgbClr val="A50021"/>
              </a:solidFill>
            </a:endParaRPr>
          </a:p>
          <a:p>
            <a:pPr algn="just">
              <a:buNone/>
            </a:pPr>
            <a:r>
              <a:rPr lang="ru-RU" sz="2200" dirty="0">
                <a:solidFill>
                  <a:srgbClr val="A50021"/>
                </a:solidFill>
              </a:rPr>
              <a:t>	</a:t>
            </a:r>
            <a:r>
              <a:rPr lang="ru-RU" sz="2200" dirty="0" smtClean="0">
                <a:solidFill>
                  <a:srgbClr val="A50021"/>
                </a:solidFill>
              </a:rPr>
              <a:t>Эта </a:t>
            </a:r>
            <a:r>
              <a:rPr lang="ru-RU" sz="2200" dirty="0">
                <a:solidFill>
                  <a:srgbClr val="A50021"/>
                </a:solidFill>
              </a:rPr>
              <a:t>причина особенно сказывается у людей неуверенных, с низкой самооценкой, которым жизнь кажется беспросветной, а окружающие их не понимают. Почувствовав под влиянием этих веществ </a:t>
            </a:r>
            <a:r>
              <a:rPr lang="ru-RU" sz="2200" dirty="0" err="1">
                <a:solidFill>
                  <a:srgbClr val="A50021"/>
                </a:solidFill>
              </a:rPr>
              <a:t>раскрепощенность</a:t>
            </a:r>
            <a:r>
              <a:rPr lang="ru-RU" sz="2200" dirty="0">
                <a:solidFill>
                  <a:srgbClr val="A50021"/>
                </a:solidFill>
              </a:rPr>
              <a:t> и легкость, они пытаются расширить круг знакомств и повысить свою популярность.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A50021"/>
                </a:solidFill>
              </a:rPr>
              <a:t>	</a:t>
            </a:r>
            <a:r>
              <a:rPr lang="ru-RU" sz="2400" u="sng" dirty="0" smtClean="0">
                <a:solidFill>
                  <a:srgbClr val="A50021"/>
                </a:solidFill>
              </a:rPr>
              <a:t>Экспериментирование</a:t>
            </a:r>
            <a:r>
              <a:rPr lang="ru-RU" sz="2400" u="sng" dirty="0">
                <a:solidFill>
                  <a:srgbClr val="A50021"/>
                </a:solidFill>
              </a:rPr>
              <a:t>. </a:t>
            </a:r>
            <a:endParaRPr lang="ru-RU" sz="2400" u="sng" dirty="0" smtClean="0">
              <a:solidFill>
                <a:srgbClr val="A50021"/>
              </a:solidFill>
            </a:endParaRPr>
          </a:p>
          <a:p>
            <a:pPr algn="just">
              <a:buNone/>
            </a:pPr>
            <a:r>
              <a:rPr lang="ru-RU" sz="2200" dirty="0">
                <a:solidFill>
                  <a:srgbClr val="A50021"/>
                </a:solidFill>
              </a:rPr>
              <a:t>	</a:t>
            </a:r>
            <a:r>
              <a:rPr lang="ru-RU" sz="2200" dirty="0" smtClean="0">
                <a:solidFill>
                  <a:srgbClr val="A50021"/>
                </a:solidFill>
              </a:rPr>
              <a:t>Когда </a:t>
            </a:r>
            <a:r>
              <a:rPr lang="ru-RU" sz="2200" dirty="0">
                <a:solidFill>
                  <a:srgbClr val="A50021"/>
                </a:solidFill>
              </a:rPr>
              <a:t>человек слышит от окружающих о приятных ощущениях от </a:t>
            </a:r>
            <a:r>
              <a:rPr lang="ru-RU" sz="2200" dirty="0" smtClean="0">
                <a:solidFill>
                  <a:srgbClr val="A50021"/>
                </a:solidFill>
              </a:rPr>
              <a:t>употребления </a:t>
            </a:r>
            <a:r>
              <a:rPr lang="ru-RU" sz="2200" dirty="0">
                <a:solidFill>
                  <a:srgbClr val="A50021"/>
                </a:solidFill>
              </a:rPr>
              <a:t>вредных веществ, он, хотя и знает об их пагубных влияниях на организм, хочет сам испытать эти ощущения. К счастью, большинство экспериментирующих этим этапом знакомства с вредными веществами и ограничивается. Но если человеку свойственны и еще какие-либо из указанных провоцирующих причин, то этот этап становится первым шагом к формированию</a:t>
            </a:r>
            <a:r>
              <a:rPr lang="en-US" sz="2200" dirty="0">
                <a:solidFill>
                  <a:srgbClr val="A50021"/>
                </a:solidFill>
              </a:rPr>
              <a:t> </a:t>
            </a:r>
            <a:r>
              <a:rPr lang="ru-RU" sz="2200" dirty="0">
                <a:solidFill>
                  <a:srgbClr val="A50021"/>
                </a:solidFill>
              </a:rPr>
              <a:t>вредных привычек.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7290" y="0"/>
            <a:ext cx="68580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A5002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Основные причины приобщения молодежи к вредным привычкам:</a:t>
            </a:r>
            <a:endParaRPr lang="ru-RU" sz="3200" dirty="0">
              <a:solidFill>
                <a:srgbClr val="A5002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001336_522739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750471"/>
            <a:ext cx="3857652" cy="289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071802" y="0"/>
            <a:ext cx="607219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0" i="1" u="sng" dirty="0">
                <a:solidFill>
                  <a:srgbClr val="A5002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Борьба с вредными привычками:</a:t>
            </a:r>
          </a:p>
          <a:p>
            <a:pPr algn="just">
              <a:buNone/>
            </a:pPr>
            <a:r>
              <a:rPr lang="ru-RU" b="0" dirty="0" smtClean="0">
                <a:solidFill>
                  <a:srgbClr val="002060"/>
                </a:solidFill>
              </a:rPr>
              <a:t>	</a:t>
            </a:r>
            <a:r>
              <a:rPr lang="ru-RU" b="0" dirty="0" smtClean="0">
                <a:solidFill>
                  <a:srgbClr val="A50021"/>
                </a:solidFill>
              </a:rPr>
              <a:t>Самая </a:t>
            </a:r>
            <a:r>
              <a:rPr lang="ru-RU" b="0" dirty="0">
                <a:solidFill>
                  <a:srgbClr val="A50021"/>
                </a:solidFill>
              </a:rPr>
              <a:t>лучшая тактика в борьбе с вредными привычками — держаться подальше от людей, </a:t>
            </a:r>
            <a:r>
              <a:rPr lang="ru-RU" b="0" dirty="0" smtClean="0">
                <a:solidFill>
                  <a:srgbClr val="A50021"/>
                </a:solidFill>
              </a:rPr>
              <a:t>страдающих </a:t>
            </a:r>
            <a:r>
              <a:rPr lang="ru-RU" b="0" dirty="0">
                <a:solidFill>
                  <a:srgbClr val="A50021"/>
                </a:solidFill>
              </a:rPr>
              <a:t>ими. Если вам предлагают попробовать сигареты, алкогольные напитки, наркотики, попытайтесь </a:t>
            </a:r>
            <a:r>
              <a:rPr lang="ru-RU" b="0" u="sng" dirty="0">
                <a:solidFill>
                  <a:srgbClr val="A50021"/>
                </a:solidFill>
              </a:rPr>
              <a:t>уклониться</a:t>
            </a:r>
            <a:r>
              <a:rPr lang="ru-RU" b="0" dirty="0">
                <a:solidFill>
                  <a:srgbClr val="A50021"/>
                </a:solidFill>
              </a:rPr>
              <a:t> под любым предлогом. </a:t>
            </a:r>
            <a:endParaRPr lang="ru-RU" b="0" dirty="0" smtClean="0">
              <a:solidFill>
                <a:srgbClr val="A50021"/>
              </a:solidFill>
            </a:endParaRPr>
          </a:p>
          <a:p>
            <a:pPr algn="just">
              <a:buNone/>
            </a:pPr>
            <a:r>
              <a:rPr lang="ru-RU" b="0" dirty="0">
                <a:solidFill>
                  <a:srgbClr val="A50021"/>
                </a:solidFill>
              </a:rPr>
              <a:t>	</a:t>
            </a:r>
            <a:r>
              <a:rPr lang="ru-RU" b="0" dirty="0" smtClean="0">
                <a:solidFill>
                  <a:srgbClr val="A50021"/>
                </a:solidFill>
              </a:rPr>
              <a:t>Вашей  основной  жизненной  предпосылкой</a:t>
            </a:r>
          </a:p>
          <a:p>
            <a:pPr algn="just">
              <a:buNone/>
            </a:pPr>
            <a:endParaRPr lang="ru-RU" b="0" dirty="0">
              <a:solidFill>
                <a:srgbClr val="A50021"/>
              </a:solidFill>
            </a:endParaRPr>
          </a:p>
          <a:p>
            <a:pPr algn="just">
              <a:buNone/>
            </a:pPr>
            <a:endParaRPr lang="ru-RU" b="0" dirty="0" smtClean="0">
              <a:solidFill>
                <a:srgbClr val="A50021"/>
              </a:solidFill>
            </a:endParaRPr>
          </a:p>
          <a:p>
            <a:pPr algn="just">
              <a:buNone/>
            </a:pPr>
            <a:endParaRPr lang="ru-RU" b="0" dirty="0">
              <a:solidFill>
                <a:srgbClr val="A50021"/>
              </a:solidFill>
            </a:endParaRPr>
          </a:p>
          <a:p>
            <a:pPr algn="just">
              <a:buNone/>
            </a:pPr>
            <a:r>
              <a:rPr lang="ru-RU" b="0" dirty="0" smtClean="0">
                <a:solidFill>
                  <a:srgbClr val="A50021"/>
                </a:solidFill>
              </a:rPr>
              <a:t>                  	Ну </a:t>
            </a:r>
            <a:r>
              <a:rPr lang="ru-RU" b="0" dirty="0">
                <a:solidFill>
                  <a:srgbClr val="A50021"/>
                </a:solidFill>
              </a:rPr>
              <a:t>а тем, кто сам страдает вредными </a:t>
            </a:r>
            <a:r>
              <a:rPr lang="ru-RU" b="0" dirty="0" smtClean="0">
                <a:solidFill>
                  <a:srgbClr val="A50021"/>
                </a:solidFill>
              </a:rPr>
              <a:t> </a:t>
            </a:r>
          </a:p>
          <a:p>
            <a:pPr algn="just">
              <a:buNone/>
            </a:pPr>
            <a:r>
              <a:rPr lang="ru-RU" b="0" dirty="0">
                <a:solidFill>
                  <a:srgbClr val="A50021"/>
                </a:solidFill>
              </a:rPr>
              <a:t> </a:t>
            </a:r>
            <a:r>
              <a:rPr lang="ru-RU" b="0" dirty="0" smtClean="0">
                <a:solidFill>
                  <a:srgbClr val="A50021"/>
                </a:solidFill>
              </a:rPr>
              <a:t>                привычками</a:t>
            </a:r>
            <a:r>
              <a:rPr lang="ru-RU" b="0" dirty="0">
                <a:solidFill>
                  <a:srgbClr val="A50021"/>
                </a:solidFill>
              </a:rPr>
              <a:t>, еще раз </a:t>
            </a:r>
            <a:r>
              <a:rPr lang="ru-RU" b="0" dirty="0" smtClean="0">
                <a:solidFill>
                  <a:srgbClr val="A50021"/>
                </a:solidFill>
              </a:rPr>
              <a:t>  советуем  как </a:t>
            </a:r>
            <a:r>
              <a:rPr lang="ru-RU" b="0" dirty="0">
                <a:solidFill>
                  <a:srgbClr val="A50021"/>
                </a:solidFill>
              </a:rPr>
              <a:t>можно </a:t>
            </a:r>
            <a:endParaRPr lang="ru-RU" b="0" dirty="0" smtClean="0">
              <a:solidFill>
                <a:srgbClr val="A50021"/>
              </a:solidFill>
            </a:endParaRPr>
          </a:p>
          <a:p>
            <a:pPr algn="just">
              <a:buNone/>
            </a:pPr>
            <a:r>
              <a:rPr lang="ru-RU" b="0" dirty="0">
                <a:solidFill>
                  <a:srgbClr val="A50021"/>
                </a:solidFill>
              </a:rPr>
              <a:t> </a:t>
            </a:r>
            <a:r>
              <a:rPr lang="ru-RU" b="0" dirty="0" smtClean="0">
                <a:solidFill>
                  <a:srgbClr val="A50021"/>
                </a:solidFill>
              </a:rPr>
              <a:t>                скорее </a:t>
            </a:r>
            <a:r>
              <a:rPr lang="ru-RU" b="0" dirty="0">
                <a:solidFill>
                  <a:srgbClr val="A50021"/>
                </a:solidFill>
              </a:rPr>
              <a:t>сделать все, </a:t>
            </a:r>
            <a:r>
              <a:rPr lang="ru-RU" b="0" dirty="0" smtClean="0">
                <a:solidFill>
                  <a:srgbClr val="A50021"/>
                </a:solidFill>
              </a:rPr>
              <a:t>  чтобы  прекратить   это  </a:t>
            </a:r>
          </a:p>
          <a:p>
            <a:pPr algn="just">
              <a:buNone/>
            </a:pPr>
            <a:r>
              <a:rPr lang="ru-RU" b="0" dirty="0">
                <a:solidFill>
                  <a:srgbClr val="A50021"/>
                </a:solidFill>
              </a:rPr>
              <a:t> </a:t>
            </a:r>
            <a:r>
              <a:rPr lang="ru-RU" b="0" dirty="0" smtClean="0">
                <a:solidFill>
                  <a:srgbClr val="A50021"/>
                </a:solidFill>
              </a:rPr>
              <a:t>                смертельно </a:t>
            </a:r>
            <a:r>
              <a:rPr lang="ru-RU" b="0" dirty="0">
                <a:solidFill>
                  <a:srgbClr val="A50021"/>
                </a:solidFill>
              </a:rPr>
              <a:t>опасное </a:t>
            </a:r>
            <a:r>
              <a:rPr lang="ru-RU" b="0" dirty="0" smtClean="0">
                <a:solidFill>
                  <a:srgbClr val="A50021"/>
                </a:solidFill>
              </a:rPr>
              <a:t>  занятие</a:t>
            </a:r>
            <a:r>
              <a:rPr lang="ru-RU" b="0" dirty="0">
                <a:solidFill>
                  <a:srgbClr val="A50021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f57HZd6r7Q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214291"/>
            <a:ext cx="2786082" cy="2076728"/>
          </a:xfrm>
          <a:prstGeom prst="rect">
            <a:avLst/>
          </a:prstGeom>
        </p:spPr>
      </p:pic>
      <p:pic>
        <p:nvPicPr>
          <p:cNvPr id="5" name="Содержимое 3" descr="wr3Iz1Gm6I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62700" y="4643446"/>
            <a:ext cx="2666988" cy="20002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5720" y="2285992"/>
            <a:ext cx="8858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dirty="0" smtClean="0">
                <a:solidFill>
                  <a:srgbClr val="A50021"/>
                </a:solidFill>
              </a:rPr>
              <a:t>должен быть </a:t>
            </a:r>
            <a:r>
              <a:rPr lang="ru-RU" b="0" u="sng" dirty="0" smtClean="0">
                <a:solidFill>
                  <a:srgbClr val="A50021"/>
                </a:solidFill>
              </a:rPr>
              <a:t>принцип здорового  образа жизни</a:t>
            </a:r>
            <a:r>
              <a:rPr lang="ru-RU" b="0" dirty="0" smtClean="0">
                <a:solidFill>
                  <a:srgbClr val="A50021"/>
                </a:solidFill>
              </a:rPr>
              <a:t>, который  исключает обретение вредных привычек. Важно  быть заинтересованным в саморазвитии, научиться расслабляться и радоваться жизни без сигарет, вина или наркотиков. </a:t>
            </a:r>
          </a:p>
          <a:p>
            <a:endParaRPr lang="ru-RU" b="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advClick="0"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WIDd4JN6k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8" y="1142984"/>
            <a:ext cx="3138765" cy="3000397"/>
          </a:xfrm>
          <a:prstGeom prst="rect">
            <a:avLst/>
          </a:prstGeom>
        </p:spPr>
      </p:pic>
      <p:pic>
        <p:nvPicPr>
          <p:cNvPr id="3" name="Рисунок 2" descr="X3QN7cvfPq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1357298"/>
            <a:ext cx="3685976" cy="3857652"/>
          </a:xfrm>
          <a:prstGeom prst="rect">
            <a:avLst/>
          </a:prstGeom>
        </p:spPr>
      </p:pic>
      <p:pic>
        <p:nvPicPr>
          <p:cNvPr id="28674" name="Picture 2" descr="C:\Users\КМУ\Desktop\brositkuri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357298"/>
            <a:ext cx="2616774" cy="392909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A5002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 – это твой личный ответственный выбор.</a:t>
            </a:r>
          </a:p>
          <a:p>
            <a:pPr algn="ctr"/>
            <a:r>
              <a:rPr lang="ru-RU" sz="2800" dirty="0" smtClean="0">
                <a:solidFill>
                  <a:srgbClr val="A50021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 каждый день строишь свою будущую жизнь.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5357826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A5002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ОТКАЖИСЬ  ОТ  ВРЕДНЫХ  ПРИВЫЧЕК</a:t>
            </a:r>
            <a:r>
              <a:rPr lang="ru-RU" sz="2800" dirty="0" smtClean="0">
                <a:solidFill>
                  <a:srgbClr val="A5002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!</a:t>
            </a:r>
            <a:endParaRPr lang="ru-RU" sz="2800" dirty="0">
              <a:solidFill>
                <a:srgbClr val="A5002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3240" y="5857892"/>
            <a:ext cx="600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0" i="1" dirty="0"/>
              <a:t>ГБПОУ Республики </a:t>
            </a:r>
            <a:r>
              <a:rPr lang="ru-RU" sz="1400" b="0" i="1" dirty="0" smtClean="0"/>
              <a:t>Мордовия </a:t>
            </a:r>
            <a:r>
              <a:rPr lang="ru-RU" sz="1400" b="0" i="1" dirty="0"/>
              <a:t>«</a:t>
            </a:r>
            <a:r>
              <a:rPr lang="ru-RU" sz="1400" b="0" i="1" dirty="0" err="1"/>
              <a:t>Краснослободский</a:t>
            </a:r>
            <a:r>
              <a:rPr lang="ru-RU" sz="1400" b="0" i="1" dirty="0"/>
              <a:t> медицинский колледж»</a:t>
            </a:r>
          </a:p>
          <a:p>
            <a:r>
              <a:rPr lang="ru-RU" sz="1400" b="0" i="1" dirty="0"/>
              <a:t>Автор: </a:t>
            </a:r>
            <a:r>
              <a:rPr lang="ru-RU" sz="1400" b="0" i="1" dirty="0" smtClean="0"/>
              <a:t>Глазкова Екатерина Юрьевна</a:t>
            </a:r>
            <a:endParaRPr lang="ru-RU" sz="1400" b="0" i="1" dirty="0"/>
          </a:p>
          <a:p>
            <a:r>
              <a:rPr lang="ru-RU" sz="1400" b="0" i="1" dirty="0"/>
              <a:t>Редактор: </a:t>
            </a:r>
            <a:r>
              <a:rPr lang="ru-RU" sz="1400" b="0" i="1" dirty="0" err="1"/>
              <a:t>Клемина</a:t>
            </a:r>
            <a:r>
              <a:rPr lang="ru-RU" sz="1400" b="0" i="1" dirty="0"/>
              <a:t> Татьяна Анатольевна</a:t>
            </a:r>
          </a:p>
          <a:p>
            <a:r>
              <a:rPr lang="ru-RU" sz="1400" b="0" i="1" dirty="0" smtClean="0"/>
              <a:t>05.02.2014 г</a:t>
            </a:r>
            <a:r>
              <a:rPr lang="ru-RU" sz="1400" b="0" i="1" dirty="0"/>
              <a:t>.</a:t>
            </a:r>
          </a:p>
        </p:txBody>
      </p:sp>
    </p:spTree>
  </p:cSld>
  <p:clrMapOvr>
    <a:masterClrMapping/>
  </p:clrMapOvr>
  <p:transition advClick="0"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</TotalTime>
  <Words>243</Words>
  <Application>Microsoft Office PowerPoint</Application>
  <PresentationFormat>Экран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КМУ</dc:creator>
  <cp:lastModifiedBy>Пользователь</cp:lastModifiedBy>
  <cp:revision>68</cp:revision>
  <dcterms:created xsi:type="dcterms:W3CDTF">1601-01-01T00:00:00Z</dcterms:created>
  <dcterms:modified xsi:type="dcterms:W3CDTF">2014-04-16T08:27:32Z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0008007610000000000001023620</vt:lpwstr>
  </property>
</Properties>
</file>